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62" r:id="rId2"/>
  </p:sldIdLst>
  <p:sldSz cx="32404050" cy="396049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CAEC"/>
    <a:srgbClr val="AD76CC"/>
    <a:srgbClr val="56296E"/>
    <a:srgbClr val="C59DDB"/>
    <a:srgbClr val="5C8AE6"/>
    <a:srgbClr val="6665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39" autoAdjust="0"/>
    <p:restoredTop sz="94660"/>
  </p:normalViewPr>
  <p:slideViewPr>
    <p:cSldViewPr snapToGrid="0">
      <p:cViewPr>
        <p:scale>
          <a:sx n="50" d="100"/>
          <a:sy n="50" d="100"/>
        </p:scale>
        <p:origin x="408" y="-42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03B38-B074-4348-AC32-8BD5307827B7}" type="datetimeFigureOut">
              <a:rPr lang="ko-KR" altLang="en-US" smtClean="0"/>
              <a:t>2022-10-19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66938" y="1143000"/>
            <a:ext cx="2524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E527F-21EC-4CE3-9611-8D7EE97169B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057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1pPr>
    <a:lvl2pPr marL="181462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2pPr>
    <a:lvl3pPr marL="362925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3pPr>
    <a:lvl4pPr marL="544388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4pPr>
    <a:lvl5pPr marL="725850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5pPr>
    <a:lvl6pPr marL="907313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6pPr>
    <a:lvl7pPr marL="10887761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7pPr>
    <a:lvl8pPr marL="12702388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8pPr>
    <a:lvl9pPr marL="1451701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66938" y="1143000"/>
            <a:ext cx="2524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B9966-CDE8-476B-86B4-241E941F63D0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281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0304" y="6481646"/>
            <a:ext cx="27543443" cy="13788390"/>
          </a:xfrm>
        </p:spPr>
        <p:txBody>
          <a:bodyPr anchor="b"/>
          <a:lstStyle>
            <a:lvl1pPr algn="ctr"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0506" y="20801769"/>
            <a:ext cx="24303038" cy="9562026"/>
          </a:xfrm>
        </p:spPr>
        <p:txBody>
          <a:bodyPr/>
          <a:lstStyle>
            <a:lvl1pPr marL="0" indent="0" algn="ctr">
              <a:buNone/>
              <a:defRPr sz="8505"/>
            </a:lvl1pPr>
            <a:lvl2pPr marL="1620225" indent="0" algn="ctr">
              <a:buNone/>
              <a:defRPr sz="7088"/>
            </a:lvl2pPr>
            <a:lvl3pPr marL="3240451" indent="0" algn="ctr">
              <a:buNone/>
              <a:defRPr sz="6379"/>
            </a:lvl3pPr>
            <a:lvl4pPr marL="4860676" indent="0" algn="ctr">
              <a:buNone/>
              <a:defRPr sz="5670"/>
            </a:lvl4pPr>
            <a:lvl5pPr marL="6480901" indent="0" algn="ctr">
              <a:buNone/>
              <a:defRPr sz="5670"/>
            </a:lvl5pPr>
            <a:lvl6pPr marL="8101127" indent="0" algn="ctr">
              <a:buNone/>
              <a:defRPr sz="5670"/>
            </a:lvl6pPr>
            <a:lvl7pPr marL="9721352" indent="0" algn="ctr">
              <a:buNone/>
              <a:defRPr sz="5670"/>
            </a:lvl7pPr>
            <a:lvl8pPr marL="11341578" indent="0" algn="ctr">
              <a:buNone/>
              <a:defRPr sz="5670"/>
            </a:lvl8pPr>
            <a:lvl9pPr marL="12961803" indent="0" algn="ctr">
              <a:buNone/>
              <a:defRPr sz="567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4432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186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9150" y="2108597"/>
            <a:ext cx="6987123" cy="3356336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780" y="2108597"/>
            <a:ext cx="20556319" cy="3356336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593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208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903" y="9873746"/>
            <a:ext cx="27948493" cy="16474556"/>
          </a:xfrm>
        </p:spPr>
        <p:txBody>
          <a:bodyPr anchor="b"/>
          <a:lstStyle>
            <a:lvl1pPr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903" y="26504157"/>
            <a:ext cx="27948493" cy="8663580"/>
          </a:xfrm>
        </p:spPr>
        <p:txBody>
          <a:bodyPr/>
          <a:lstStyle>
            <a:lvl1pPr marL="0" indent="0">
              <a:buNone/>
              <a:defRPr sz="8505">
                <a:solidFill>
                  <a:schemeClr val="tx1"/>
                </a:solidFill>
              </a:defRPr>
            </a:lvl1pPr>
            <a:lvl2pPr marL="1620225" indent="0">
              <a:buNone/>
              <a:defRPr sz="7088">
                <a:solidFill>
                  <a:schemeClr val="tx1">
                    <a:tint val="75000"/>
                  </a:schemeClr>
                </a:solidFill>
              </a:defRPr>
            </a:lvl2pPr>
            <a:lvl3pPr marL="3240451" indent="0">
              <a:buNone/>
              <a:defRPr sz="6379">
                <a:solidFill>
                  <a:schemeClr val="tx1">
                    <a:tint val="75000"/>
                  </a:schemeClr>
                </a:solidFill>
              </a:defRPr>
            </a:lvl3pPr>
            <a:lvl4pPr marL="4860676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4pPr>
            <a:lvl5pPr marL="6480901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5pPr>
            <a:lvl6pPr marL="8101127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6pPr>
            <a:lvl7pPr marL="9721352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7pPr>
            <a:lvl8pPr marL="11341578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8pPr>
            <a:lvl9pPr marL="12961803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199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779" y="10542984"/>
            <a:ext cx="13771721" cy="2512897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4550" y="10542984"/>
            <a:ext cx="13771721" cy="2512897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5117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108606"/>
            <a:ext cx="27948493" cy="7655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2003" y="9708716"/>
            <a:ext cx="13708430" cy="4758092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2003" y="14466808"/>
            <a:ext cx="13708430" cy="2127849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4552" y="9708716"/>
            <a:ext cx="13775942" cy="4758092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4552" y="14466808"/>
            <a:ext cx="13775942" cy="2127849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2022-10-19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27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2022-10-19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4919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2022-10-19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80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640330"/>
            <a:ext cx="10451150" cy="9241155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5942" y="5702388"/>
            <a:ext cx="16404550" cy="28145184"/>
          </a:xfrm>
        </p:spPr>
        <p:txBody>
          <a:bodyPr/>
          <a:lstStyle>
            <a:lvl1pPr>
              <a:defRPr sz="11340"/>
            </a:lvl1pPr>
            <a:lvl2pPr>
              <a:defRPr sz="9923"/>
            </a:lvl2pPr>
            <a:lvl3pPr>
              <a:defRPr sz="8505"/>
            </a:lvl3pPr>
            <a:lvl4pPr>
              <a:defRPr sz="7088"/>
            </a:lvl4pPr>
            <a:lvl5pPr>
              <a:defRPr sz="7088"/>
            </a:lvl5pPr>
            <a:lvl6pPr>
              <a:defRPr sz="7088"/>
            </a:lvl6pPr>
            <a:lvl7pPr>
              <a:defRPr sz="7088"/>
            </a:lvl7pPr>
            <a:lvl8pPr>
              <a:defRPr sz="7088"/>
            </a:lvl8pPr>
            <a:lvl9pPr>
              <a:defRPr sz="7088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1881485"/>
            <a:ext cx="10451150" cy="22011921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554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640330"/>
            <a:ext cx="10451150" cy="9241155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5942" y="5702388"/>
            <a:ext cx="16404550" cy="28145184"/>
          </a:xfrm>
        </p:spPr>
        <p:txBody>
          <a:bodyPr anchor="t"/>
          <a:lstStyle>
            <a:lvl1pPr marL="0" indent="0">
              <a:buNone/>
              <a:defRPr sz="11340"/>
            </a:lvl1pPr>
            <a:lvl2pPr marL="1620225" indent="0">
              <a:buNone/>
              <a:defRPr sz="9923"/>
            </a:lvl2pPr>
            <a:lvl3pPr marL="3240451" indent="0">
              <a:buNone/>
              <a:defRPr sz="8505"/>
            </a:lvl3pPr>
            <a:lvl4pPr marL="4860676" indent="0">
              <a:buNone/>
              <a:defRPr sz="7088"/>
            </a:lvl4pPr>
            <a:lvl5pPr marL="6480901" indent="0">
              <a:buNone/>
              <a:defRPr sz="7088"/>
            </a:lvl5pPr>
            <a:lvl6pPr marL="8101127" indent="0">
              <a:buNone/>
              <a:defRPr sz="7088"/>
            </a:lvl6pPr>
            <a:lvl7pPr marL="9721352" indent="0">
              <a:buNone/>
              <a:defRPr sz="7088"/>
            </a:lvl7pPr>
            <a:lvl8pPr marL="11341578" indent="0">
              <a:buNone/>
              <a:defRPr sz="7088"/>
            </a:lvl8pPr>
            <a:lvl9pPr marL="12961803" indent="0">
              <a:buNone/>
              <a:defRPr sz="7088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1881485"/>
            <a:ext cx="10451150" cy="22011921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75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779" y="2108606"/>
            <a:ext cx="27948493" cy="765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779" y="10542984"/>
            <a:ext cx="27948493" cy="2512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779" y="36707930"/>
            <a:ext cx="7290911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42EB0-9B6E-4302-A06C-B97ABEF9E878}" type="datetimeFigureOut">
              <a:rPr lang="ko-KR" altLang="en-US" smtClean="0"/>
              <a:t>2022-10-19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3842" y="36707930"/>
            <a:ext cx="10936367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5360" y="36707930"/>
            <a:ext cx="7290911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0827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240451" rtl="0" eaLnBrk="1" latinLnBrk="1" hangingPunct="1">
        <a:lnSpc>
          <a:spcPct val="90000"/>
        </a:lnSpc>
        <a:spcBef>
          <a:spcPct val="0"/>
        </a:spcBef>
        <a:buNone/>
        <a:defRPr sz="155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0113" indent="-810113" algn="l" defTabSz="3240451" rtl="0" eaLnBrk="1" latinLnBrk="1" hangingPunct="1">
        <a:lnSpc>
          <a:spcPct val="90000"/>
        </a:lnSpc>
        <a:spcBef>
          <a:spcPts val="3544"/>
        </a:spcBef>
        <a:buFont typeface="Arial" panose="020B0604020202020204" pitchFamily="34" charset="0"/>
        <a:buChar char="•"/>
        <a:defRPr sz="9923" kern="1200">
          <a:solidFill>
            <a:schemeClr val="tx1"/>
          </a:solidFill>
          <a:latin typeface="+mn-lt"/>
          <a:ea typeface="+mn-ea"/>
          <a:cs typeface="+mn-cs"/>
        </a:defRPr>
      </a:lvl1pPr>
      <a:lvl2pPr marL="2430338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5" kern="1200">
          <a:solidFill>
            <a:schemeClr val="tx1"/>
          </a:solidFill>
          <a:latin typeface="+mn-lt"/>
          <a:ea typeface="+mn-ea"/>
          <a:cs typeface="+mn-cs"/>
        </a:defRPr>
      </a:lvl2pPr>
      <a:lvl3pPr marL="4050563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3pPr>
      <a:lvl4pPr marL="567078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7291014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91123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10531465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2151690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3771916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1pPr>
      <a:lvl2pPr marL="1620225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2pPr>
      <a:lvl3pPr marL="324045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3pPr>
      <a:lvl4pPr marL="4860676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648090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101127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9721352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1341578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2961803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jpe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0966" y="2778689"/>
            <a:ext cx="31166398" cy="2432476"/>
          </a:xfrm>
        </p:spPr>
        <p:txBody>
          <a:bodyPr>
            <a:no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실시간 환경 모니터링 및 </a:t>
            </a:r>
            <a:r>
              <a:rPr lang="en-US" altLang="ko-KR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AI </a:t>
            </a:r>
            <a:r>
              <a:rPr lang="ko-KR" altLang="en-US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모델 기반 생육단계별</a:t>
            </a:r>
            <a:r>
              <a:rPr lang="en-US" altLang="ko-KR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ko-KR" altLang="en-US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환경 제어 알고리즘 적용 미니챔버 구현</a:t>
            </a:r>
            <a:br>
              <a:rPr lang="en-US" altLang="ko-KR" sz="605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</a:br>
            <a:r>
              <a:rPr lang="en-US" altLang="ko-KR" sz="3600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Implementation of a Mini-chamber for Real-time Environmental Monitoring and Controlling by the Growth Stages Based on the AI Model</a:t>
            </a:r>
            <a:endParaRPr lang="ko-KR" altLang="ko-KR" sz="6050" dirty="0"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0" y="38462102"/>
            <a:ext cx="32404049" cy="1142847"/>
          </a:xfrm>
          <a:prstGeom prst="rect">
            <a:avLst/>
          </a:prstGeom>
          <a:solidFill>
            <a:srgbClr val="562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50" u="sng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892315" y="5410330"/>
            <a:ext cx="26417577" cy="2602390"/>
            <a:chOff x="1961489" y="8416218"/>
            <a:chExt cx="28819175" cy="2838971"/>
          </a:xfrm>
        </p:grpSpPr>
        <p:sp>
          <p:nvSpPr>
            <p:cNvPr id="4" name="직사각형 3"/>
            <p:cNvSpPr/>
            <p:nvPr/>
          </p:nvSpPr>
          <p:spPr>
            <a:xfrm>
              <a:off x="1961489" y="8416218"/>
              <a:ext cx="28576855" cy="1454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033" b="1" u="sng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김솔아</a:t>
              </a:r>
              <a:r>
                <a:rPr lang="en-US" altLang="ko-KR" sz="4033" b="1" u="sng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</a:t>
              </a:r>
              <a:r>
                <a:rPr lang="ko-KR" altLang="en-US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전혜진</a:t>
              </a:r>
              <a:r>
                <a:rPr lang="en-US" altLang="ko-KR" sz="4033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</a:t>
              </a:r>
              <a:r>
                <a:rPr lang="ko-KR" altLang="en-US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정재영</a:t>
              </a:r>
              <a:r>
                <a:rPr lang="en-US" altLang="ko-KR" sz="4033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</a:t>
              </a:r>
              <a:r>
                <a:rPr lang="ko-KR" altLang="en-US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김태곤</a:t>
              </a:r>
              <a:r>
                <a:rPr lang="en-US" altLang="ko-KR" sz="4033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1*</a:t>
              </a:r>
              <a:r>
                <a:rPr lang="en-US" altLang="ko-KR" sz="4033" b="1" u="sng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</a:t>
              </a:r>
            </a:p>
            <a:p>
              <a:pPr algn="ctr"/>
              <a:r>
                <a:rPr lang="en-US" altLang="ko-KR" sz="4033" u="sng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Sola Kim</a:t>
              </a:r>
              <a:r>
                <a:rPr lang="en-US" altLang="ko-KR" sz="4033" u="sng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Hyejin Jeon</a:t>
              </a:r>
              <a:r>
                <a:rPr lang="en-US" altLang="ko-KR" sz="4033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Jaeyoung Jung</a:t>
              </a:r>
              <a:r>
                <a:rPr lang="en-US" altLang="ko-KR" sz="4033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Taegon Kim</a:t>
              </a:r>
              <a:r>
                <a:rPr lang="en-US" altLang="ko-KR" sz="4033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1*</a:t>
              </a:r>
              <a:endParaRPr lang="en-US" altLang="ko-KR" sz="4033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2203808" y="10012891"/>
              <a:ext cx="28576856" cy="1242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3400" b="1" i="1" spc="92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전북대학교 스마트팜학과</a:t>
              </a:r>
              <a:r>
                <a:rPr lang="en-US" altLang="ko-KR" sz="3400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1</a:t>
              </a:r>
              <a:endParaRPr lang="en-US" altLang="ko-KR" sz="3400" b="1" i="1" spc="92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  <a:p>
              <a:pPr algn="ctr" fontAlgn="base"/>
              <a:r>
                <a:rPr lang="en-US" altLang="ko-KR" sz="3400" i="1" spc="92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Department of Smart Farm, Jeonbuk National University, Jeonju 54896, Korea</a:t>
              </a:r>
              <a:r>
                <a:rPr lang="en-US" altLang="ko-KR" sz="3400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1</a:t>
              </a:r>
              <a:r>
                <a:rPr lang="en-US" altLang="ko-KR" sz="3400" i="1" spc="92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</a:t>
              </a:r>
            </a:p>
          </p:txBody>
        </p:sp>
      </p:grp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1350169" y="40274"/>
            <a:ext cx="16934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3820" tIns="41910" rIns="83820" bIns="4191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50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1350169" y="40274"/>
            <a:ext cx="16934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3820" tIns="41910" rIns="83820" bIns="4191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50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02F2EF2-4531-C73A-EC34-DFBAF069C576}"/>
              </a:ext>
            </a:extLst>
          </p:cNvPr>
          <p:cNvSpPr/>
          <p:nvPr/>
        </p:nvSpPr>
        <p:spPr>
          <a:xfrm>
            <a:off x="0" y="223"/>
            <a:ext cx="32404049" cy="2965977"/>
          </a:xfrm>
          <a:prstGeom prst="rect">
            <a:avLst/>
          </a:prstGeom>
          <a:gradFill>
            <a:gsLst>
              <a:gs pos="0">
                <a:srgbClr val="AD76CC"/>
              </a:gs>
              <a:gs pos="100000">
                <a:srgbClr val="AD76CC"/>
              </a:gs>
              <a:gs pos="51000">
                <a:srgbClr val="56296E"/>
              </a:gs>
              <a:gs pos="100000">
                <a:srgbClr val="C59DD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50" u="sng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299CBF-37ED-79C2-C302-FC5C96913A38}"/>
              </a:ext>
            </a:extLst>
          </p:cNvPr>
          <p:cNvSpPr/>
          <p:nvPr/>
        </p:nvSpPr>
        <p:spPr>
          <a:xfrm>
            <a:off x="2484001" y="1652706"/>
            <a:ext cx="1180182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anose="020B0604020202020204" pitchFamily="50" charset="-127"/>
              </a:rPr>
              <a:t>JEONBUK NATIONAL UNIVERSITY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50" charset="-127"/>
              </a:rPr>
              <a:t>Smart Digital Agriculture Laboratory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389B7EA-39EF-D4EF-2441-5C84D43E4DD2}"/>
              </a:ext>
            </a:extLst>
          </p:cNvPr>
          <p:cNvGrpSpPr/>
          <p:nvPr/>
        </p:nvGrpSpPr>
        <p:grpSpPr>
          <a:xfrm>
            <a:off x="5084083" y="8697801"/>
            <a:ext cx="6230289" cy="688137"/>
            <a:chOff x="-27702" y="10180257"/>
            <a:chExt cx="6796679" cy="750696"/>
          </a:xfrm>
        </p:grpSpPr>
        <p:sp>
          <p:nvSpPr>
            <p:cNvPr id="52" name="직사각형 51"/>
            <p:cNvSpPr/>
            <p:nvPr/>
          </p:nvSpPr>
          <p:spPr>
            <a:xfrm>
              <a:off x="-27702" y="10180257"/>
              <a:ext cx="6773766" cy="750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INTRODUCTION</a:t>
              </a:r>
              <a:endParaRPr lang="ko-KR" altLang="ko-KR" sz="3667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21441F7-AB21-1352-AE5C-4A921C4E4516}"/>
                </a:ext>
              </a:extLst>
            </p:cNvPr>
            <p:cNvCxnSpPr/>
            <p:nvPr/>
          </p:nvCxnSpPr>
          <p:spPr>
            <a:xfrm>
              <a:off x="-6223" y="10873508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10282CA-A16F-EC11-4522-C32108C83648}"/>
                </a:ext>
              </a:extLst>
            </p:cNvPr>
            <p:cNvCxnSpPr/>
            <p:nvPr/>
          </p:nvCxnSpPr>
          <p:spPr>
            <a:xfrm>
              <a:off x="-6223" y="10180257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584D99C-62DA-A787-E497-A0742AFB2531}"/>
              </a:ext>
            </a:extLst>
          </p:cNvPr>
          <p:cNvGrpSpPr/>
          <p:nvPr/>
        </p:nvGrpSpPr>
        <p:grpSpPr>
          <a:xfrm>
            <a:off x="4988298" y="14042452"/>
            <a:ext cx="6218761" cy="697952"/>
            <a:chOff x="-15126" y="19871914"/>
            <a:chExt cx="6784103" cy="761401"/>
          </a:xfrm>
        </p:grpSpPr>
        <p:sp>
          <p:nvSpPr>
            <p:cNvPr id="141" name="직사각형 140"/>
            <p:cNvSpPr/>
            <p:nvPr/>
          </p:nvSpPr>
          <p:spPr>
            <a:xfrm>
              <a:off x="-15126" y="19882621"/>
              <a:ext cx="6748612" cy="7506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OBJECTIVE</a:t>
              </a:r>
              <a:endParaRPr lang="ko-KR" altLang="ko-KR" sz="3667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3BDE8ED-BB82-64D9-E0B5-1902BD95D30A}"/>
                </a:ext>
              </a:extLst>
            </p:cNvPr>
            <p:cNvCxnSpPr/>
            <p:nvPr/>
          </p:nvCxnSpPr>
          <p:spPr>
            <a:xfrm>
              <a:off x="-6223" y="20594588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1375210-CB45-6272-7C31-F7874583FA6E}"/>
                </a:ext>
              </a:extLst>
            </p:cNvPr>
            <p:cNvCxnSpPr/>
            <p:nvPr/>
          </p:nvCxnSpPr>
          <p:spPr>
            <a:xfrm>
              <a:off x="-6223" y="1987191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94E9A9D-880D-2C44-C1FC-710ED84A1269}"/>
              </a:ext>
            </a:extLst>
          </p:cNvPr>
          <p:cNvGrpSpPr/>
          <p:nvPr/>
        </p:nvGrpSpPr>
        <p:grpSpPr>
          <a:xfrm>
            <a:off x="20625864" y="8503280"/>
            <a:ext cx="6218761" cy="772776"/>
            <a:chOff x="-15126" y="29457655"/>
            <a:chExt cx="6784103" cy="843029"/>
          </a:xfrm>
        </p:grpSpPr>
        <p:sp>
          <p:nvSpPr>
            <p:cNvPr id="55" name="직사각형 54"/>
            <p:cNvSpPr/>
            <p:nvPr/>
          </p:nvSpPr>
          <p:spPr>
            <a:xfrm>
              <a:off x="-15126" y="29457655"/>
              <a:ext cx="6746062" cy="84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MATERIALS &amp; METHODS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FDDAD38-99FE-4BD4-85D6-AFB25FD83498}"/>
                </a:ext>
              </a:extLst>
            </p:cNvPr>
            <p:cNvCxnSpPr/>
            <p:nvPr/>
          </p:nvCxnSpPr>
          <p:spPr>
            <a:xfrm>
              <a:off x="-6223" y="3024625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95223B6-3D35-7B31-6C7A-BDF28863F86E}"/>
                </a:ext>
              </a:extLst>
            </p:cNvPr>
            <p:cNvCxnSpPr/>
            <p:nvPr/>
          </p:nvCxnSpPr>
          <p:spPr>
            <a:xfrm>
              <a:off x="-6223" y="29523580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608969D-C689-E1DA-96C3-9DAFC9BCCAF6}"/>
              </a:ext>
            </a:extLst>
          </p:cNvPr>
          <p:cNvGrpSpPr/>
          <p:nvPr/>
        </p:nvGrpSpPr>
        <p:grpSpPr>
          <a:xfrm>
            <a:off x="20280211" y="34269837"/>
            <a:ext cx="6219313" cy="772776"/>
            <a:chOff x="-9280" y="33214924"/>
            <a:chExt cx="6784705" cy="843028"/>
          </a:xfrm>
        </p:grpSpPr>
        <p:sp>
          <p:nvSpPr>
            <p:cNvPr id="296" name="직사각형 295"/>
            <p:cNvSpPr/>
            <p:nvPr/>
          </p:nvSpPr>
          <p:spPr>
            <a:xfrm>
              <a:off x="-9280" y="33214924"/>
              <a:ext cx="6746062" cy="8430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CONCLUSIONS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B2C8196-12F8-CE7A-4D15-97916EFBCC14}"/>
                </a:ext>
              </a:extLst>
            </p:cNvPr>
            <p:cNvCxnSpPr/>
            <p:nvPr/>
          </p:nvCxnSpPr>
          <p:spPr>
            <a:xfrm>
              <a:off x="225" y="34024968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7FF19E4-06B0-EBD0-CCDA-6FE56F9A9D3C}"/>
                </a:ext>
              </a:extLst>
            </p:cNvPr>
            <p:cNvCxnSpPr/>
            <p:nvPr/>
          </p:nvCxnSpPr>
          <p:spPr>
            <a:xfrm>
              <a:off x="225" y="3330229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A453714-0E0D-4627-067C-6186C1AAB7BA}"/>
              </a:ext>
            </a:extLst>
          </p:cNvPr>
          <p:cNvSpPr txBox="1"/>
          <p:nvPr/>
        </p:nvSpPr>
        <p:spPr>
          <a:xfrm>
            <a:off x="16397791" y="9479218"/>
            <a:ext cx="15389702" cy="9560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Hardware and Software Configuaration of the Chamber 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하드웨어의 각 부분의 탈부착과 수리 및 교체가 용이하도록 아두이노</a:t>
            </a:r>
            <a:r>
              <a:rPr lang="en-US" altLang="ko-KR" sz="3000" b="1" dirty="0">
                <a:ea typeface="한컴산뜻돋움" panose="02000000000000000000" pitchFamily="2" charset="-127"/>
              </a:rPr>
              <a:t>(Arduino)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</a:t>
            </a:r>
            <a:r>
              <a:rPr lang="en-US" altLang="ko-KR" sz="3000" b="1" dirty="0">
                <a:ea typeface="한컴산뜻돋움" panose="02000000000000000000" pitchFamily="2" charset="-127"/>
              </a:rPr>
              <a:t>H/W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플랫폼으로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여러 가지 알고리즘 구현 및 정보 통신을 위하여 라즈베리파이를 </a:t>
            </a:r>
            <a:r>
              <a:rPr lang="en-US" altLang="ko-KR" sz="3000" b="1" dirty="0">
                <a:ea typeface="한컴산뜻돋움" panose="02000000000000000000" pitchFamily="2" charset="-127"/>
              </a:rPr>
              <a:t>S/W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플랫폼으로 구성하였다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이를 통해 원격에서 인터넷을 통하여 </a:t>
            </a:r>
            <a:r>
              <a:rPr lang="en-US" altLang="ko-KR" sz="3000" b="1" dirty="0">
                <a:ea typeface="한컴산뜻돋움" panose="02000000000000000000" pitchFamily="2" charset="-127"/>
              </a:rPr>
              <a:t>S/W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플랫폼에 접속이 가능하고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 알고리즘을 수정할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또한 </a:t>
            </a:r>
            <a:r>
              <a:rPr lang="en-US" altLang="ko-KR" sz="3000" b="1" dirty="0">
                <a:ea typeface="한컴산뜻돋움" panose="02000000000000000000" pitchFamily="2" charset="-127"/>
              </a:rPr>
              <a:t>H/W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플랫폼을 통해 다양한 센서와 제어장치를 알고리즘에 따라 운영될 수 있도록 구성하였다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제안하는 챔버는 재배환경은 실제 환경이나 생장챔버에 시스템을 붙일 수 있음을 가정하고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통신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알고리즘에 초점을 맞출 수 있도록 파일럿 시스템을 간소화된 크기로 제작하였다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미니 챔버는 아크릴로 제작했고 온습도 센서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조도 센서</a:t>
            </a:r>
            <a:r>
              <a:rPr lang="en-US" altLang="ko-KR" sz="3000" b="1" dirty="0">
                <a:ea typeface="한컴산뜻돋움" panose="02000000000000000000" pitchFamily="2" charset="-127"/>
              </a:rPr>
              <a:t>(CdS),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토양 유수분 센서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CO2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센서 등 스마트 온실 운영에 필요한 구성센서들을 설치하고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챔버 외부에 부착한 마이크로 컨트롤러</a:t>
            </a:r>
            <a:r>
              <a:rPr lang="en-US" altLang="ko-KR" sz="3000" b="1" dirty="0">
                <a:ea typeface="한컴산뜻돋움" panose="02000000000000000000" pitchFamily="2" charset="-127"/>
              </a:rPr>
              <a:t>(Arduino Mega)</a:t>
            </a:r>
            <a:r>
              <a:rPr lang="ko-KR" altLang="en-US" sz="3000" b="1" dirty="0">
                <a:ea typeface="한컴산뜻돋움" panose="02000000000000000000" pitchFamily="2" charset="-127"/>
              </a:rPr>
              <a:t>에 연결해 챔버 센서 측정 및 제어 장비를 운용할 수 있도록 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센서에서 측정된 데이터는 아두이노에 기록되고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 정보는 라즈베리파이에 설치한 파이썬 프로그램을 이용하여 데이터베이스화를 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예를 들어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라즈베리파이에 설치된 파이썬에서는 습도와 온도를 저장한 후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두 관측값을 이용하여 불쾌지수를 계산할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팬을 작동시키는 </a:t>
            </a:r>
            <a:r>
              <a:rPr lang="en-US" altLang="ko-KR" sz="3000" b="1" dirty="0">
                <a:ea typeface="한컴산뜻돋움" panose="02000000000000000000" pitchFamily="2" charset="-127"/>
              </a:rPr>
              <a:t>ON-OFF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 명령과 조도 및 창문의 개폐를 조절하는 비례제어 명령은 아두이노로 전달되어 실제 기기가 작동할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lvl="1" algn="just">
              <a:lnSpc>
                <a:spcPct val="120000"/>
              </a:lnSpc>
              <a:defRPr/>
            </a:pPr>
            <a:r>
              <a:rPr lang="en-US" altLang="ko-KR" sz="3000" b="1" dirty="0">
                <a:ea typeface="한컴산뜻돋움" panose="02000000000000000000" pitchFamily="2" charset="-127"/>
              </a:rPr>
              <a:t> </a:t>
            </a: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7EFCD7D-79CD-6E66-C499-B87646EBB36E}"/>
              </a:ext>
            </a:extLst>
          </p:cNvPr>
          <p:cNvSpPr txBox="1">
            <a:spLocks/>
          </p:cNvSpPr>
          <p:nvPr/>
        </p:nvSpPr>
        <p:spPr>
          <a:xfrm>
            <a:off x="636252" y="10162362"/>
            <a:ext cx="15224009" cy="3355399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전 세계적으로 이상 기후 현상이 빈번해지면서 농업의 생산성 및 지속가능성이 위협을 받고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안정적인 식량 공급을 위하여 식물공장과 같은 환경제어 농업 기술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(controlled-environment agriculture, CEA)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에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관한 관심이 커지고 있는데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CEA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의 한 종류인 챔버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(Plant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Growth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Chamber)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는 식물의 재배 생리를 연구하기 위하여 개발된 장치로 널리 이용되고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하지만 시설 내 환경 제어 및 장치 운영을 위한 연구 장비는 찾아보기 어렵다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그렇기 때문에 본 연구에서는 환경제어 농업 기술 구축과정에서 시설 제어 및 환경 조절을 수행할 수 있는 알고리즘의 연구를 위하여 연구용 미니 챔버를 개발하고자 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A8E111-8874-F431-C19B-8369513E6B35}"/>
              </a:ext>
            </a:extLst>
          </p:cNvPr>
          <p:cNvSpPr txBox="1"/>
          <p:nvPr/>
        </p:nvSpPr>
        <p:spPr>
          <a:xfrm>
            <a:off x="23350551" y="38836340"/>
            <a:ext cx="1320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Contact :  codkan20@gmail.com /+82- 01029775662</a:t>
            </a:r>
            <a:endParaRPr lang="ko-KR" alt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19F3F63-A673-E76B-EF36-728BB5793B69}"/>
              </a:ext>
            </a:extLst>
          </p:cNvPr>
          <p:cNvGrpSpPr/>
          <p:nvPr/>
        </p:nvGrpSpPr>
        <p:grpSpPr>
          <a:xfrm>
            <a:off x="4957086" y="19918540"/>
            <a:ext cx="6218761" cy="772776"/>
            <a:chOff x="-15126" y="29457655"/>
            <a:chExt cx="6784103" cy="84302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6E39EBF-E112-15BB-89CD-0A372C08E7D5}"/>
                </a:ext>
              </a:extLst>
            </p:cNvPr>
            <p:cNvSpPr/>
            <p:nvPr/>
          </p:nvSpPr>
          <p:spPr>
            <a:xfrm>
              <a:off x="-15126" y="29457655"/>
              <a:ext cx="6746062" cy="84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RESULTS &amp; DISCUSSION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8C83D1F-3C74-F90A-F193-772328B4D629}"/>
                </a:ext>
              </a:extLst>
            </p:cNvPr>
            <p:cNvCxnSpPr/>
            <p:nvPr/>
          </p:nvCxnSpPr>
          <p:spPr>
            <a:xfrm>
              <a:off x="-6223" y="3024625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DBF11A1-99E8-7DE6-EC10-9F94105AB5B0}"/>
                </a:ext>
              </a:extLst>
            </p:cNvPr>
            <p:cNvCxnSpPr/>
            <p:nvPr/>
          </p:nvCxnSpPr>
          <p:spPr>
            <a:xfrm>
              <a:off x="-6223" y="29523580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56068D0-3852-9508-6648-469C0D13D332}"/>
              </a:ext>
            </a:extLst>
          </p:cNvPr>
          <p:cNvSpPr txBox="1"/>
          <p:nvPr/>
        </p:nvSpPr>
        <p:spPr>
          <a:xfrm>
            <a:off x="16202025" y="35546885"/>
            <a:ext cx="1495070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33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photosynthetic characteristics of strawberries according to the leaf position, DAT, and the changes in leaf area. The results of this study</a:t>
            </a:r>
          </a:p>
          <a:p>
            <a:pPr lvl="1"/>
            <a:r>
              <a:rPr lang="en-US" altLang="ko-KR" sz="33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can be used as useful data for selecting the CO balance of strawberries for various environmental control technologies.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43018F3-F142-6618-9B04-A29C38484BC8}"/>
              </a:ext>
            </a:extLst>
          </p:cNvPr>
          <p:cNvSpPr txBox="1"/>
          <p:nvPr/>
        </p:nvSpPr>
        <p:spPr>
          <a:xfrm>
            <a:off x="16397791" y="24858346"/>
            <a:ext cx="15688234" cy="4020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Building Server on Raspberry Pi 	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라즈베리파이는 저전력으로 운영되는 마이크로컴퓨터로 비용이 저렴하여 현장에 설치하기 유용한 컴퓨터이다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라즈베리파이에 </a:t>
            </a:r>
            <a:r>
              <a:rPr lang="en-US" altLang="ko-KR" sz="3000" b="1" dirty="0">
                <a:ea typeface="한컴산뜻돋움" panose="02000000000000000000" pitchFamily="2" charset="-127"/>
              </a:rPr>
              <a:t>Nginx</a:t>
            </a:r>
            <a:r>
              <a:rPr lang="ko-KR" altLang="en-US" sz="3000" b="1" dirty="0">
                <a:ea typeface="한컴산뜻돋움" panose="02000000000000000000" pitchFamily="2" charset="-127"/>
              </a:rPr>
              <a:t>로 경량 웹서버를 구동하고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마이크로 서비스 형태로 통신 방식을 설계하고 구현하였다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이런 형태의 설계는 미니챔버가 독립된 형태의 실험장비로 운영될 수 있게 한다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스마트폰이나 패드 제품 등 모바일장비로 미니챔버에 접속하여 센서의 작동유무 체크 및 제어장치의 구동을 수행할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웹 </a:t>
            </a:r>
            <a:r>
              <a:rPr lang="en-US" altLang="ko-KR" sz="3000" b="1" dirty="0">
                <a:ea typeface="한컴산뜻돋움" panose="02000000000000000000" pitchFamily="2" charset="-127"/>
              </a:rPr>
              <a:t>API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이용하므로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규격만 준수하면 따로 사용자용 프로그램을 설치하지 않고 사용 가능하다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B312ED27-72C1-49E0-B3E6-4E2605E139FA}"/>
              </a:ext>
            </a:extLst>
          </p:cNvPr>
          <p:cNvSpPr txBox="1">
            <a:spLocks/>
          </p:cNvSpPr>
          <p:nvPr/>
        </p:nvSpPr>
        <p:spPr>
          <a:xfrm>
            <a:off x="694349" y="16250484"/>
            <a:ext cx="15165912" cy="3153102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기존 챔버는 온도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습도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광도 등의 조절을 통해 식물 재배 환경을 제어할 수 있어 식물 생육 과정을 이해하는데 유용한 실험 장비이다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하지만 환경조절은 제품에 미리 프로그래밍된 규칙만으로 운영이 되고 있고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외부에서 새로운 알고리즘으로 운영 소프트웨어를 만들더라도 적용하기가 어렵다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또한 폐쇄적인 설계로 인해 추가적인 센서 및 제어장치를 설피하여 실험하기가 불가능한 제품이 많다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본 연구에서는 챔버의 운영 알고리즘을 개선하고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새로운 장비 및 센서를 추가하여 실험할 수 있도록 오픈형 미니챔버를 구현하고자 한다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미니챔버를 구현한 이후에는 이미지 분석을 통한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AI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모델을 이용하여 생육단계를 구분하고 단계에 따른 알맞은 환경조절이 자동으로 될 수 있도록 소프트웨어를 구축하고자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8377AA2-1A63-4874-9DD6-4A39B1B7C03C}"/>
              </a:ext>
            </a:extLst>
          </p:cNvPr>
          <p:cNvSpPr/>
          <p:nvPr/>
        </p:nvSpPr>
        <p:spPr>
          <a:xfrm>
            <a:off x="19507200" y="970567"/>
            <a:ext cx="13492993" cy="11513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    한국 생물환경조절학회 </a:t>
            </a:r>
            <a:r>
              <a:rPr lang="en-US" altLang="ko-KR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2022 </a:t>
            </a:r>
            <a:r>
              <a:rPr lang="ko-KR" altLang="en-US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추계 학술발표회</a:t>
            </a:r>
            <a:r>
              <a:rPr lang="en-US" altLang="ko-KR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 </a:t>
            </a:r>
            <a:endParaRPr lang="ko-KR" altLang="en-US" sz="2000" b="1" dirty="0">
              <a:solidFill>
                <a:srgbClr val="56296E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700B96-3E86-4DB3-A075-A59BD0F10F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50" t="3474" r="-24650" b="29690"/>
          <a:stretch/>
        </p:blipFill>
        <p:spPr>
          <a:xfrm>
            <a:off x="2374396" y="432448"/>
            <a:ext cx="7123618" cy="12153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D02DC9-3A0C-4620-A8B4-F9F78115BD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777"/>
          <a:stretch/>
        </p:blipFill>
        <p:spPr>
          <a:xfrm>
            <a:off x="-1225398" y="210070"/>
            <a:ext cx="5017748" cy="29161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8B0DDB-53F7-4FD1-BB6B-E405A152C585}"/>
              </a:ext>
            </a:extLst>
          </p:cNvPr>
          <p:cNvSpPr txBox="1"/>
          <p:nvPr/>
        </p:nvSpPr>
        <p:spPr>
          <a:xfrm>
            <a:off x="335097" y="38861735"/>
            <a:ext cx="2364551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300" b="1" dirty="0">
                <a:solidFill>
                  <a:schemeClr val="bg1"/>
                </a:solidFill>
              </a:rPr>
              <a:t>본 연구는 농촌진흥청 연구사업</a:t>
            </a:r>
            <a:r>
              <a:rPr lang="en-US" altLang="ko-KR" sz="2300" b="1" dirty="0">
                <a:solidFill>
                  <a:schemeClr val="bg1"/>
                </a:solidFill>
              </a:rPr>
              <a:t>(</a:t>
            </a:r>
            <a:r>
              <a:rPr lang="ko-KR" altLang="en-US" sz="2300" b="1" dirty="0">
                <a:solidFill>
                  <a:schemeClr val="bg1"/>
                </a:solidFill>
              </a:rPr>
              <a:t>세부과제번호</a:t>
            </a:r>
            <a:r>
              <a:rPr lang="en-US" altLang="ko-KR" sz="2300" b="1" dirty="0">
                <a:solidFill>
                  <a:schemeClr val="bg1"/>
                </a:solidFill>
              </a:rPr>
              <a:t>:PJ017048)</a:t>
            </a:r>
            <a:r>
              <a:rPr lang="ko-KR" altLang="en-US" sz="2300" b="1" dirty="0">
                <a:solidFill>
                  <a:schemeClr val="bg1"/>
                </a:solidFill>
              </a:rPr>
              <a:t>과 한국연구재단 이공분야기초연구사업 </a:t>
            </a:r>
            <a:r>
              <a:rPr lang="en-US" altLang="ko-KR" sz="2300" b="1" dirty="0">
                <a:solidFill>
                  <a:schemeClr val="bg1"/>
                </a:solidFill>
              </a:rPr>
              <a:t>(</a:t>
            </a:r>
            <a:r>
              <a:rPr lang="ko-KR" altLang="en-US" sz="2300" b="1" dirty="0">
                <a:solidFill>
                  <a:schemeClr val="bg1"/>
                </a:solidFill>
              </a:rPr>
              <a:t>과제번호</a:t>
            </a:r>
            <a:r>
              <a:rPr lang="en-US" altLang="ko-KR" sz="2300" b="1" dirty="0">
                <a:solidFill>
                  <a:schemeClr val="bg1"/>
                </a:solidFill>
              </a:rPr>
              <a:t>: NRF-2022R1G1A1011147)</a:t>
            </a:r>
            <a:r>
              <a:rPr lang="ko-KR" altLang="en-US" sz="2300" b="1" dirty="0">
                <a:solidFill>
                  <a:schemeClr val="bg1"/>
                </a:solidFill>
              </a:rPr>
              <a:t>의 지원에 의해 이루어진 것임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  <a:endParaRPr lang="ko-KR" altLang="en-US" sz="2000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0C3B7-5853-492E-BA97-45A3E10B3C5F}"/>
              </a:ext>
            </a:extLst>
          </p:cNvPr>
          <p:cNvSpPr txBox="1"/>
          <p:nvPr/>
        </p:nvSpPr>
        <p:spPr>
          <a:xfrm>
            <a:off x="36553150" y="26419812"/>
            <a:ext cx="89965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여기에 </a:t>
            </a:r>
            <a:r>
              <a:rPr lang="en-US" altLang="ko-KR" sz="3000" dirty="0"/>
              <a:t>Dash-Borad </a:t>
            </a:r>
            <a:r>
              <a:rPr lang="ko-KR" altLang="en-US" sz="3000" dirty="0"/>
              <a:t>넣을거임</a:t>
            </a:r>
            <a:r>
              <a:rPr lang="en-US" altLang="ko-KR" sz="3000" dirty="0"/>
              <a:t>~</a:t>
            </a:r>
            <a:r>
              <a:rPr lang="ko-KR" altLang="en-US" sz="3000" dirty="0"/>
              <a:t>ㅋ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629385-328B-4C37-9141-9AA6167B06E7}"/>
              </a:ext>
            </a:extLst>
          </p:cNvPr>
          <p:cNvSpPr txBox="1"/>
          <p:nvPr/>
        </p:nvSpPr>
        <p:spPr>
          <a:xfrm>
            <a:off x="16459032" y="28945983"/>
            <a:ext cx="13962807" cy="4575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AI Model for Image Analysis by Plant Growth Stage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티쳐블 머신을 이용하여 토마토의 생육단계별 이미지를 학습시키고 학습시킨 모델을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 형태로 추출했다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토마토의 생육단계는 총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5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개로 발아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육묘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생육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개화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열매 단계로 구분하였다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학습된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모델을 아두이노의 카메라 모듈과 연결시켜 챔버에 부착된 카메라 모둘에서 찍은 영상을 토대로 생육단계를 구분 할 수 있도록 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학습된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모델의 구분된 단계 값은 파이썬으로 읽어서 각 생육 단계마다 알맞은 환경 값을 맞출 수 있도록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fan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의 작동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광량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창문의 개폐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발열등 및 안개분무기의 작동을 자동화 시킬 수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A69A56B0-7187-4B33-8632-03FD47E322A6}"/>
              </a:ext>
            </a:extLst>
          </p:cNvPr>
          <p:cNvSpPr txBox="1">
            <a:spLocks/>
          </p:cNvSpPr>
          <p:nvPr/>
        </p:nvSpPr>
        <p:spPr>
          <a:xfrm>
            <a:off x="571692" y="27196878"/>
            <a:ext cx="15019440" cy="3511926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주간기온을 평균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25℃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로 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야간 기온은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15℃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이상으로 관리한다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낮에 일사량이 좋을 때는 밤에 온도를 높여 관리하는 것이 좋고 낮에 일사량이 부족하여 광합성이 불충분한 경우에는 밤에 온도를 약간 낮게 관리하여 양분 소비를 적게 하도록 해야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C3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식물인 토마토는 탄산가스 농도의 증가에 민감하게 반응하므로 탄산가스 농도는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700ppm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으로 조절하는 것을 목표로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착과를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위해 육묘기나 정식 직후 건조한 상태를 유지하고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그 후에는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포장용수량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정도로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관수한다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B27FD50-BF6E-4243-AEBA-A0F79FB660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278" t="-5231" r="20919" b="34524"/>
          <a:stretch/>
        </p:blipFill>
        <p:spPr>
          <a:xfrm>
            <a:off x="19763541" y="1027421"/>
            <a:ext cx="1229180" cy="98741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47B7393-DD5E-463C-8690-5F80613689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95691" y="18556518"/>
            <a:ext cx="1790833" cy="136347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2C3074E-C929-4D4B-AF45-2480B906B3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36"/>
          <a:stretch/>
        </p:blipFill>
        <p:spPr>
          <a:xfrm>
            <a:off x="18361859" y="18600162"/>
            <a:ext cx="1382949" cy="141547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CE29AD7-37C0-4852-8DC3-C3A9DE0EE7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63696" y="18620321"/>
            <a:ext cx="1138493" cy="135956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0ED68FC-B33F-4257-95A3-838DBE90E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23759" y="20499232"/>
            <a:ext cx="1272758" cy="16734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284B57B-6C07-4A84-9A8D-38CECC4C62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31020" y="22573290"/>
            <a:ext cx="2404442" cy="192515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E54E00E-AF18-4733-BA84-B75817BCA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44808" y="20742797"/>
            <a:ext cx="1913407" cy="140066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E4FD98B9-43CC-4E86-A0B7-7061C3756F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623759" y="22751570"/>
            <a:ext cx="2054811" cy="1477243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299783BE-D9EC-4AC8-8300-8FF5B18E6CC9}"/>
              </a:ext>
            </a:extLst>
          </p:cNvPr>
          <p:cNvSpPr/>
          <p:nvPr/>
        </p:nvSpPr>
        <p:spPr>
          <a:xfrm>
            <a:off x="30528663" y="29009904"/>
            <a:ext cx="1238397" cy="4191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Ds3231 At24c32 Iic Rtc 모듈 시계 타이머 메모리 모듈 Beats 교체 Ds1307 I2c Rtc 보드 Arduino  - Buy Ds3231 At24c32,Ds3231 At24c32 Rtc 모듈,Ds3231 At24c32 Iic Rtc 시계 타이머  메모리 모듈 Product on">
            <a:extLst>
              <a:ext uri="{FF2B5EF4-FFF2-40B4-BE49-F238E27FC236}">
                <a16:creationId xmlns:a16="http://schemas.microsoft.com/office/drawing/2014/main" id="{87F287E1-4F72-47C4-AB82-D1F952112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3345" y="20283330"/>
            <a:ext cx="1664652" cy="166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D993FD25-1956-42F5-BC24-92E92BE8A3E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742311" y="29842420"/>
            <a:ext cx="887705" cy="332216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C18D334-2342-4F34-BBA9-C5CC243144A2}"/>
              </a:ext>
            </a:extLst>
          </p:cNvPr>
          <p:cNvSpPr txBox="1"/>
          <p:nvPr/>
        </p:nvSpPr>
        <p:spPr>
          <a:xfrm>
            <a:off x="18360843" y="21871434"/>
            <a:ext cx="977663" cy="370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</a:rPr>
              <a:t>시계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</a:rPr>
              <a:t>(RTC)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4BC61FD-62CB-465E-80EB-BAF37C6D66AC}"/>
              </a:ext>
            </a:extLst>
          </p:cNvPr>
          <p:cNvSpPr txBox="1"/>
          <p:nvPr/>
        </p:nvSpPr>
        <p:spPr>
          <a:xfrm flipH="1">
            <a:off x="30554887" y="29488523"/>
            <a:ext cx="1799443" cy="368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Wi-Fi(2.4Ghz)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C862512-5BB4-443D-BCC6-35C87697C9EA}"/>
              </a:ext>
            </a:extLst>
          </p:cNvPr>
          <p:cNvSpPr txBox="1"/>
          <p:nvPr/>
        </p:nvSpPr>
        <p:spPr>
          <a:xfrm flipH="1">
            <a:off x="30626987" y="33206689"/>
            <a:ext cx="1459038" cy="66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ESP32-CAM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200M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화소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B3ECE04-7DC8-49A5-A66F-14F28B75D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595216" y="19250130"/>
            <a:ext cx="5195107" cy="507244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E9731B4-24B0-4AC9-932B-EAD54B2F222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6588" t="8283" b="6849"/>
          <a:stretch/>
        </p:blipFill>
        <p:spPr>
          <a:xfrm rot="16200000">
            <a:off x="21633520" y="19602169"/>
            <a:ext cx="5049993" cy="434591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7105B3C-0AE1-41A9-BD8F-58C6654AE2D5}"/>
              </a:ext>
            </a:extLst>
          </p:cNvPr>
          <p:cNvSpPr txBox="1"/>
          <p:nvPr/>
        </p:nvSpPr>
        <p:spPr>
          <a:xfrm>
            <a:off x="26595216" y="18746689"/>
            <a:ext cx="1335825" cy="387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7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미니 챔버</a:t>
            </a:r>
            <a:endParaRPr lang="en-US" altLang="ko-KR" sz="1700" b="1" dirty="0">
              <a:solidFill>
                <a:schemeClr val="tx1">
                  <a:lumMod val="50000"/>
                  <a:lumOff val="50000"/>
                </a:schemeClr>
              </a:solidFill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EFD2433-3626-4BD1-80AE-CD254A12DD2F}"/>
              </a:ext>
            </a:extLst>
          </p:cNvPr>
          <p:cNvSpPr txBox="1"/>
          <p:nvPr/>
        </p:nvSpPr>
        <p:spPr>
          <a:xfrm>
            <a:off x="21936677" y="18746689"/>
            <a:ext cx="2305231" cy="387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7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아두이노 우노와 </a:t>
            </a:r>
            <a:r>
              <a:rPr lang="en-US" altLang="ko-KR" sz="17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LED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1" name="표 70">
                <a:extLst>
                  <a:ext uri="{FF2B5EF4-FFF2-40B4-BE49-F238E27FC236}">
                    <a16:creationId xmlns:a16="http://schemas.microsoft.com/office/drawing/2014/main" id="{09EB124D-5EF3-431D-BD90-87161CBF33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3964017"/>
                  </p:ext>
                </p:extLst>
              </p:nvPr>
            </p:nvGraphicFramePr>
            <p:xfrm>
              <a:off x="1021799" y="21949178"/>
              <a:ext cx="14159919" cy="5077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4600">
                      <a:extLst>
                        <a:ext uri="{9D8B030D-6E8A-4147-A177-3AD203B41FA5}">
                          <a16:colId xmlns:a16="http://schemas.microsoft.com/office/drawing/2014/main" val="3013033487"/>
                        </a:ext>
                      </a:extLst>
                    </a:gridCol>
                    <a:gridCol w="940840">
                      <a:extLst>
                        <a:ext uri="{9D8B030D-6E8A-4147-A177-3AD203B41FA5}">
                          <a16:colId xmlns:a16="http://schemas.microsoft.com/office/drawing/2014/main" val="973121364"/>
                        </a:ext>
                      </a:extLst>
                    </a:gridCol>
                    <a:gridCol w="3306641">
                      <a:extLst>
                        <a:ext uri="{9D8B030D-6E8A-4147-A177-3AD203B41FA5}">
                          <a16:colId xmlns:a16="http://schemas.microsoft.com/office/drawing/2014/main" val="1038124322"/>
                        </a:ext>
                      </a:extLst>
                    </a:gridCol>
                    <a:gridCol w="3711024">
                      <a:extLst>
                        <a:ext uri="{9D8B030D-6E8A-4147-A177-3AD203B41FA5}">
                          <a16:colId xmlns:a16="http://schemas.microsoft.com/office/drawing/2014/main" val="1226520073"/>
                        </a:ext>
                      </a:extLst>
                    </a:gridCol>
                    <a:gridCol w="3512064">
                      <a:extLst>
                        <a:ext uri="{9D8B030D-6E8A-4147-A177-3AD203B41FA5}">
                          <a16:colId xmlns:a16="http://schemas.microsoft.com/office/drawing/2014/main" val="819248521"/>
                        </a:ext>
                      </a:extLst>
                    </a:gridCol>
                    <a:gridCol w="1214750">
                      <a:extLst>
                        <a:ext uri="{9D8B030D-6E8A-4147-A177-3AD203B41FA5}">
                          <a16:colId xmlns:a16="http://schemas.microsoft.com/office/drawing/2014/main" val="3889972752"/>
                        </a:ext>
                      </a:extLst>
                    </a:gridCol>
                  </a:tblGrid>
                  <a:tr h="478875">
                    <a:tc gridSpan="6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토마토 생육단계별 환경장치 조절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0147654"/>
                      </a:ext>
                    </a:extLst>
                  </a:tr>
                  <a:tr h="47887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생육단계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온도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이산화탄소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상대습도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급수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광량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8462516"/>
                      </a:ext>
                    </a:extLst>
                  </a:tr>
                  <a:tr h="47887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발아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28</a:t>
                          </a:r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rowSpan="6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온실 내 목표 농도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: 700ppm </a:t>
                          </a:r>
                        </a:p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· 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맑은 날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: 600~800ppm</a:t>
                          </a:r>
                        </a:p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· 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흐린 날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: 450~600ppm</a:t>
                          </a:r>
                        </a:p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· </a:t>
                          </a:r>
                          <a:r>
                            <a:rPr lang="ko-KR" altLang="en-US" sz="2800" dirty="0" err="1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비오는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 날은 탄산가스 시비하지 않음</a:t>
                          </a:r>
                        </a:p>
                      </a:txBody>
                      <a:tcPr/>
                    </a:tc>
                    <a:tc rowSpan="6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온실 내 목표 상대 습도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:</a:t>
                          </a:r>
                        </a:p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60~80%</a:t>
                          </a:r>
                        </a:p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· 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맑은 날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: 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습도 낮게 유지</a:t>
                          </a:r>
                          <a:endParaRPr lang="en-US" altLang="ko-KR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· 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흐린 날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: 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습도 높게 유지</a:t>
                          </a:r>
                          <a:endParaRPr lang="en-US" altLang="ko-KR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· </a:t>
                          </a:r>
                          <a:r>
                            <a:rPr lang="ko-KR" altLang="en-US" sz="2800" dirty="0" err="1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비오는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 날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: 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습도 조절 장치 작동 하지 않음</a:t>
                          </a:r>
                          <a:endParaRPr lang="en-US" altLang="ko-KR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rowSpan="5">
                      <a:txBody>
                        <a:bodyPr/>
                        <a:lstStyle/>
                        <a:p>
                          <a:pPr marL="0" marR="0" lvl="0" indent="0" algn="ctr" defTabSz="3240451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기간별로 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2000~6000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/ ha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의 물 필요</a:t>
                          </a:r>
                          <a:endParaRPr lang="en-US" altLang="ko-KR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  <a:p>
                          <a:pPr algn="ctr" latinLnBrk="1"/>
                          <a:endParaRPr lang="en-US" altLang="ko-KR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장마 이후 </a:t>
                          </a:r>
                          <a:r>
                            <a:rPr lang="ko-KR" altLang="en-US" sz="2800" dirty="0" err="1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함수율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 높게 관리</a:t>
                          </a:r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 </a:t>
                          </a:r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0338504"/>
                      </a:ext>
                    </a:extLst>
                  </a:tr>
                  <a:tr h="47887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육묘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23</a:t>
                          </a:r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3408025"/>
                      </a:ext>
                    </a:extLst>
                  </a:tr>
                  <a:tr h="47887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생육 낮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25</a:t>
                          </a:r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7951788"/>
                      </a:ext>
                    </a:extLst>
                  </a:tr>
                  <a:tr h="47887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생육 밤</a:t>
                          </a:r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17</a:t>
                          </a:r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2562680"/>
                      </a:ext>
                    </a:extLst>
                  </a:tr>
                  <a:tr h="59667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개화기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24</a:t>
                          </a:r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995493"/>
                      </a:ext>
                    </a:extLst>
                  </a:tr>
                  <a:tr h="87324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수확기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27</a:t>
                          </a:r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수확 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2~4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주 전 관개 중단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309604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1" name="표 70">
                <a:extLst>
                  <a:ext uri="{FF2B5EF4-FFF2-40B4-BE49-F238E27FC236}">
                    <a16:creationId xmlns:a16="http://schemas.microsoft.com/office/drawing/2014/main" id="{09EB124D-5EF3-431D-BD90-87161CBF33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3964017"/>
                  </p:ext>
                </p:extLst>
              </p:nvPr>
            </p:nvGraphicFramePr>
            <p:xfrm>
              <a:off x="1021799" y="21949178"/>
              <a:ext cx="14159919" cy="5077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4600">
                      <a:extLst>
                        <a:ext uri="{9D8B030D-6E8A-4147-A177-3AD203B41FA5}">
                          <a16:colId xmlns:a16="http://schemas.microsoft.com/office/drawing/2014/main" val="3013033487"/>
                        </a:ext>
                      </a:extLst>
                    </a:gridCol>
                    <a:gridCol w="940840">
                      <a:extLst>
                        <a:ext uri="{9D8B030D-6E8A-4147-A177-3AD203B41FA5}">
                          <a16:colId xmlns:a16="http://schemas.microsoft.com/office/drawing/2014/main" val="973121364"/>
                        </a:ext>
                      </a:extLst>
                    </a:gridCol>
                    <a:gridCol w="3306641">
                      <a:extLst>
                        <a:ext uri="{9D8B030D-6E8A-4147-A177-3AD203B41FA5}">
                          <a16:colId xmlns:a16="http://schemas.microsoft.com/office/drawing/2014/main" val="1038124322"/>
                        </a:ext>
                      </a:extLst>
                    </a:gridCol>
                    <a:gridCol w="3711024">
                      <a:extLst>
                        <a:ext uri="{9D8B030D-6E8A-4147-A177-3AD203B41FA5}">
                          <a16:colId xmlns:a16="http://schemas.microsoft.com/office/drawing/2014/main" val="1226520073"/>
                        </a:ext>
                      </a:extLst>
                    </a:gridCol>
                    <a:gridCol w="3512064">
                      <a:extLst>
                        <a:ext uri="{9D8B030D-6E8A-4147-A177-3AD203B41FA5}">
                          <a16:colId xmlns:a16="http://schemas.microsoft.com/office/drawing/2014/main" val="819248521"/>
                        </a:ext>
                      </a:extLst>
                    </a:gridCol>
                    <a:gridCol w="1214750">
                      <a:extLst>
                        <a:ext uri="{9D8B030D-6E8A-4147-A177-3AD203B41FA5}">
                          <a16:colId xmlns:a16="http://schemas.microsoft.com/office/drawing/2014/main" val="3889972752"/>
                        </a:ext>
                      </a:extLst>
                    </a:gridCol>
                  </a:tblGrid>
                  <a:tr h="518160">
                    <a:tc gridSpan="6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토마토 생육단계별 환경장치 조절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0147654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생육단계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온도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이산화탄소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상대습도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급수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광량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846251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발아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28</a:t>
                          </a:r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rowSpan="6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온실 내 목표 농도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: 700ppm </a:t>
                          </a:r>
                        </a:p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· 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맑은 날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: 600~800ppm</a:t>
                          </a:r>
                        </a:p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· 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흐린 날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: 450~600ppm</a:t>
                          </a:r>
                        </a:p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· </a:t>
                          </a:r>
                          <a:r>
                            <a:rPr lang="ko-KR" altLang="en-US" sz="2800" dirty="0" err="1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비오는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 날은 탄산가스 시비하지 않음</a:t>
                          </a:r>
                        </a:p>
                      </a:txBody>
                      <a:tcPr/>
                    </a:tc>
                    <a:tc rowSpan="6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온실 내 목표 상대 습도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:</a:t>
                          </a:r>
                        </a:p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60~80%</a:t>
                          </a:r>
                        </a:p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· 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맑은 날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: 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습도 낮게 유지</a:t>
                          </a:r>
                          <a:endParaRPr lang="en-US" altLang="ko-KR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· 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흐린 날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: 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습도 높게 유지</a:t>
                          </a:r>
                          <a:endParaRPr lang="en-US" altLang="ko-KR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· </a:t>
                          </a:r>
                          <a:r>
                            <a:rPr lang="ko-KR" altLang="en-US" sz="2800" dirty="0" err="1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비오는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 날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: 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습도 조절 장치 작동 하지 않음</a:t>
                          </a:r>
                          <a:endParaRPr lang="en-US" altLang="ko-KR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rowSpan="5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19"/>
                          <a:stretch>
                            <a:fillRect l="-268458" t="-56948" r="-35182" b="-41458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 </a:t>
                          </a:r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033850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육묘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23</a:t>
                          </a:r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340802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생육 낮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25</a:t>
                          </a:r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795178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생육 밤</a:t>
                          </a:r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17</a:t>
                          </a:r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2562680"/>
                      </a:ext>
                    </a:extLst>
                  </a:tr>
                  <a:tr h="59667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개화기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24</a:t>
                          </a:r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995493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수확기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27</a:t>
                          </a:r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수확 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2~4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주 전 관개 중단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30960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4" name="제목 1">
            <a:extLst>
              <a:ext uri="{FF2B5EF4-FFF2-40B4-BE49-F238E27FC236}">
                <a16:creationId xmlns:a16="http://schemas.microsoft.com/office/drawing/2014/main" id="{8E7D4815-CBAD-40A6-959C-C9CA5F31CC85}"/>
              </a:ext>
            </a:extLst>
          </p:cNvPr>
          <p:cNvSpPr txBox="1">
            <a:spLocks/>
          </p:cNvSpPr>
          <p:nvPr/>
        </p:nvSpPr>
        <p:spPr>
          <a:xfrm>
            <a:off x="680966" y="20565197"/>
            <a:ext cx="14950702" cy="1861968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본 연구에서는 토마토의 생리 및 생태적 특성에 맞는 시나리오를 작성하고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챔버를 가동하였다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</a:p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작성한 시나리오는 다음과 같다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</a:p>
          <a:p>
            <a:pPr algn="just" latinLnBrk="0">
              <a:lnSpc>
                <a:spcPct val="120000"/>
              </a:lnSpc>
            </a:pP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18EFCB0-F63D-48C5-8A73-8CF336C5395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211" y="31020007"/>
            <a:ext cx="12193259" cy="596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07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5786</TotalTime>
  <Words>964</Words>
  <Application>Microsoft Office PowerPoint</Application>
  <PresentationFormat>사용자 지정</PresentationFormat>
  <Paragraphs>71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0" baseType="lpstr">
      <vt:lpstr>Arial Unicode MS</vt:lpstr>
      <vt:lpstr>맑은 고딕</vt:lpstr>
      <vt:lpstr>한컴산뜻돋움</vt:lpstr>
      <vt:lpstr>함초롬돋움</vt:lpstr>
      <vt:lpstr>Arial</vt:lpstr>
      <vt:lpstr>Calibri</vt:lpstr>
      <vt:lpstr>Calibri Light</vt:lpstr>
      <vt:lpstr>Cambria Math</vt:lpstr>
      <vt:lpstr>Office 테마</vt:lpstr>
      <vt:lpstr>실시간 환경 모니터링 및 AI 모델 기반 생육단계별 환경 제어 알고리즘 적용 미니챔버 구현 Implementation of a Mini-chamber for Real-time Environmental Monitoring and Controlling by the Growth Stages Based on the AI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Strawberry Photosynthetic Characteristics  according to Leaf Position and Days After Planting</dc:title>
  <dc:creator>최 수영</dc:creator>
  <cp:lastModifiedBy>user</cp:lastModifiedBy>
  <cp:revision>91</cp:revision>
  <dcterms:created xsi:type="dcterms:W3CDTF">2022-08-31T03:06:53Z</dcterms:created>
  <dcterms:modified xsi:type="dcterms:W3CDTF">2022-10-19T10:22:54Z</dcterms:modified>
</cp:coreProperties>
</file>